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89" r:id="rId2"/>
    <p:sldId id="290" r:id="rId3"/>
    <p:sldId id="291" r:id="rId4"/>
    <p:sldId id="292" r:id="rId5"/>
    <p:sldId id="293" r:id="rId6"/>
    <p:sldId id="296" r:id="rId7"/>
    <p:sldId id="295" r:id="rId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BFD2E5"/>
    <a:srgbClr val="F68D2E"/>
    <a:srgbClr val="75787B"/>
    <a:srgbClr val="007FA3"/>
    <a:srgbClr val="D226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2F6B5B-DB36-4778-B552-3767E20AABCF}" v="23" dt="2023-10-31T16:32:02.5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24"/>
    <p:restoredTop sz="93574" autoAdjust="0"/>
  </p:normalViewPr>
  <p:slideViewPr>
    <p:cSldViewPr snapToGrid="0" snapToObjects="1">
      <p:cViewPr varScale="1">
        <p:scale>
          <a:sx n="59" d="100"/>
          <a:sy n="59" d="100"/>
        </p:scale>
        <p:origin x="57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86A42A-2387-0D4D-A315-38AC958ECF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334430-BF38-3742-9ACB-ED71757299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0654969-B0A1-C940-8621-28568E7B1CD5}" type="datetimeFigureOut">
              <a:rPr lang="en-US"/>
              <a:pPr>
                <a:defRPr/>
              </a:pPr>
              <a:t>3/21/2024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D81688-9FCD-C44A-A1E4-8509154737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023212-4E4F-5748-BA1D-E90DED2727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8F999B2-6518-8A46-8C38-479028AD2F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D493D00-C36A-4842-A474-55130FE05C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9CA682-B4F9-B140-9053-9C2576AEE75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FA07922-F36E-3542-BF42-30E7520DB48A}" type="datetimeFigureOut">
              <a:rPr lang="en-US"/>
              <a:pPr>
                <a:defRPr/>
              </a:pPr>
              <a:t>3/21/2024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6D26780-5ADA-5E48-B28D-E150CBA582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4E1C461-609D-8242-8DBE-11E05DDE5F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00D9D-6D1E-404D-8C9D-2B8171B133A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AA3E84-6822-3D43-88B4-278441CA08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12C7601-6B8A-0844-A925-FE6D471163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2C7601-6B8A-0844-A925-FE6D4711636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67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2C7601-6B8A-0844-A925-FE6D4711636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60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2C7601-6B8A-0844-A925-FE6D4711636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075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D4EC2BE-D45A-6141-A4AD-21938EDAB8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8493" y="829012"/>
            <a:ext cx="2280919" cy="905659"/>
          </a:xfrm>
          <a:prstGeom prst="rect">
            <a:avLst/>
          </a:prstGeom>
        </p:spPr>
      </p:pic>
      <p:sp>
        <p:nvSpPr>
          <p:cNvPr id="5" name="Round Single Corner Rectangle 4"/>
          <p:cNvSpPr/>
          <p:nvPr userDrawn="1"/>
        </p:nvSpPr>
        <p:spPr>
          <a:xfrm>
            <a:off x="0" y="2286000"/>
            <a:ext cx="11247120" cy="3474720"/>
          </a:xfrm>
          <a:prstGeom prst="round1Rect">
            <a:avLst>
              <a:gd name="adj" fmla="val 12704"/>
            </a:avLst>
          </a:prstGeom>
          <a:solidFill>
            <a:srgbClr val="004C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08000" y="2311399"/>
            <a:ext cx="10160000" cy="1625601"/>
          </a:xfrm>
        </p:spPr>
        <p:txBody>
          <a:bodyPr>
            <a:normAutofit/>
          </a:bodyPr>
          <a:lstStyle>
            <a:lvl1pPr algn="ctr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08000" y="4084638"/>
            <a:ext cx="1016000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5836024"/>
            <a:ext cx="11247120" cy="0"/>
          </a:xfrm>
          <a:prstGeom prst="line">
            <a:avLst/>
          </a:prstGeom>
          <a:ln w="28575">
            <a:solidFill>
              <a:srgbClr val="F68D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10394576" y="5983941"/>
            <a:ext cx="1797424" cy="874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82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Content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13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Content Titl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0"/>
          </p:nvPr>
        </p:nvSpPr>
        <p:spPr>
          <a:xfrm>
            <a:off x="838200" y="2097088"/>
            <a:ext cx="10515600" cy="3657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Content Titl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enoa 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92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enoa 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394576" y="5983941"/>
            <a:ext cx="1797424" cy="874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enoa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5894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enoa A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Color Block Content 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228600"/>
            <a:ext cx="6096000" cy="56578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80223"/>
            <a:ext cx="5051502" cy="4560849"/>
          </a:xfrm>
        </p:spPr>
        <p:txBody>
          <a:bodyPr anchor="t"/>
          <a:lstStyle>
            <a:lvl1pPr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322740" y="680222"/>
            <a:ext cx="5575611" cy="5206228"/>
          </a:xfrm>
        </p:spPr>
        <p:txBody>
          <a:bodyPr/>
          <a:lstStyle>
            <a:lvl1pPr>
              <a:defRPr sz="2400"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5949501"/>
            <a:ext cx="6096000" cy="0"/>
          </a:xfrm>
          <a:prstGeom prst="line">
            <a:avLst/>
          </a:prstGeom>
          <a:ln w="28575">
            <a:solidFill>
              <a:srgbClr val="F68D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Color Bloc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28600"/>
            <a:ext cx="6096000" cy="56578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228600"/>
            <a:ext cx="6096000" cy="5657850"/>
          </a:xfrm>
        </p:spPr>
        <p:txBody>
          <a:bodyPr/>
          <a:lstStyle>
            <a:lvl1pPr marL="0" indent="0">
              <a:buNone/>
              <a:defRPr sz="1600" baseline="0"/>
            </a:lvl1pPr>
          </a:lstStyle>
          <a:p>
            <a:r>
              <a:rPr lang="en-US" sz="1600" dirty="0"/>
              <a:t>Insert Full Page Image Here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8650" y="762000"/>
            <a:ext cx="4895850" cy="47434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5949501"/>
            <a:ext cx="6096000" cy="0"/>
          </a:xfrm>
          <a:prstGeom prst="line">
            <a:avLst/>
          </a:prstGeom>
          <a:ln w="28575">
            <a:solidFill>
              <a:srgbClr val="F68D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600" baseline="0"/>
            </a:lvl1pPr>
          </a:lstStyle>
          <a:p>
            <a:r>
              <a:rPr lang="en-US" sz="1600" dirty="0"/>
              <a:t>Insert Full Page Image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Intro/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Rectangle 5"/>
          <p:cNvSpPr/>
          <p:nvPr userDrawn="1"/>
        </p:nvSpPr>
        <p:spPr>
          <a:xfrm>
            <a:off x="0" y="968188"/>
            <a:ext cx="11795760" cy="4757271"/>
          </a:xfrm>
          <a:prstGeom prst="round1Rect">
            <a:avLst>
              <a:gd name="adj" fmla="val 6203"/>
            </a:avLst>
          </a:prstGeom>
          <a:solidFill>
            <a:srgbClr val="004C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116522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2625725"/>
            <a:ext cx="10515600" cy="2962275"/>
          </a:xfrm>
        </p:spPr>
        <p:txBody>
          <a:bodyPr/>
          <a:lstStyle>
            <a:lvl1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5782236"/>
            <a:ext cx="11795760" cy="0"/>
          </a:xfrm>
          <a:prstGeom prst="line">
            <a:avLst/>
          </a:prstGeom>
          <a:ln w="28575">
            <a:solidFill>
              <a:srgbClr val="F68D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Full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600" baseline="0"/>
            </a:lvl1pPr>
          </a:lstStyle>
          <a:p>
            <a:r>
              <a:rPr lang="en-US" sz="1600" dirty="0"/>
              <a:t>Insert Full Page Image Here</a:t>
            </a:r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" y="5683624"/>
            <a:ext cx="12192000" cy="1174376"/>
          </a:xfrm>
          <a:solidFill>
            <a:srgbClr val="004C97">
              <a:alpha val="80000"/>
            </a:srgbClr>
          </a:solidFill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Full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600" baseline="0"/>
            </a:lvl1pPr>
          </a:lstStyle>
          <a:p>
            <a:r>
              <a:rPr lang="en-US" sz="1600" dirty="0"/>
              <a:t>Insert Full Page Image Here</a:t>
            </a:r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8343898" y="3352801"/>
            <a:ext cx="3848101" cy="3517900"/>
          </a:xfrm>
          <a:prstGeom prst="round1Rect">
            <a:avLst/>
          </a:prstGeom>
          <a:solidFill>
            <a:srgbClr val="004C97">
              <a:alpha val="80000"/>
            </a:srgbClr>
          </a:solidFill>
        </p:spPr>
        <p:txBody>
          <a:bodyPr lIns="182880" tIns="182880" rIns="182880" bIns="18288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 userDrawn="1"/>
        </p:nvSpPr>
        <p:spPr>
          <a:xfrm>
            <a:off x="0" y="968188"/>
            <a:ext cx="11795760" cy="4757271"/>
          </a:xfrm>
          <a:prstGeom prst="round1Rect">
            <a:avLst>
              <a:gd name="adj" fmla="val 6203"/>
            </a:avLst>
          </a:prstGeom>
          <a:solidFill>
            <a:srgbClr val="004C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5782236"/>
            <a:ext cx="11795760" cy="0"/>
          </a:xfrm>
          <a:prstGeom prst="line">
            <a:avLst/>
          </a:prstGeom>
          <a:ln w="28575">
            <a:solidFill>
              <a:srgbClr val="F68D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54100" y="1397000"/>
            <a:ext cx="10096500" cy="3683000"/>
          </a:xfrm>
        </p:spPr>
        <p:txBody>
          <a:bodyPr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878541" y="13449"/>
            <a:ext cx="232634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0" dirty="0">
                <a:solidFill>
                  <a:srgbClr val="007FA3"/>
                </a:solidFill>
              </a:rPr>
              <a:t>“</a:t>
            </a:r>
          </a:p>
        </p:txBody>
      </p:sp>
      <p:sp>
        <p:nvSpPr>
          <p:cNvPr id="8" name="TextBox 7"/>
          <p:cNvSpPr txBox="1"/>
          <p:nvPr userDrawn="1"/>
        </p:nvSpPr>
        <p:spPr>
          <a:xfrm rot="10800000">
            <a:off x="9765105" y="2290914"/>
            <a:ext cx="232634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0" dirty="0">
                <a:solidFill>
                  <a:srgbClr val="007FA3"/>
                </a:solidFill>
              </a:rPr>
              <a:t>“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59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 userDrawn="1"/>
        </p:nvSpPr>
        <p:spPr>
          <a:xfrm>
            <a:off x="0" y="968188"/>
            <a:ext cx="11795760" cy="4757271"/>
          </a:xfrm>
          <a:prstGeom prst="round1Rect">
            <a:avLst>
              <a:gd name="adj" fmla="val 6203"/>
            </a:avLst>
          </a:prstGeom>
          <a:solidFill>
            <a:srgbClr val="004C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5782236"/>
            <a:ext cx="11795760" cy="0"/>
          </a:xfrm>
          <a:prstGeom prst="line">
            <a:avLst/>
          </a:prstGeom>
          <a:ln w="28575">
            <a:solidFill>
              <a:srgbClr val="F68D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487953"/>
            <a:ext cx="10515600" cy="3689165"/>
          </a:xfrm>
        </p:spPr>
        <p:txBody>
          <a:bodyPr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093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 userDrawn="1"/>
        </p:nvSpPr>
        <p:spPr>
          <a:xfrm>
            <a:off x="0" y="968188"/>
            <a:ext cx="11795760" cy="4757271"/>
          </a:xfrm>
          <a:prstGeom prst="round1Rect">
            <a:avLst>
              <a:gd name="adj" fmla="val 6203"/>
            </a:avLst>
          </a:prstGeom>
          <a:solidFill>
            <a:srgbClr val="007F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5782236"/>
            <a:ext cx="11795760" cy="0"/>
          </a:xfrm>
          <a:prstGeom prst="line">
            <a:avLst/>
          </a:prstGeom>
          <a:ln w="28575">
            <a:solidFill>
              <a:srgbClr val="F68D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487953"/>
            <a:ext cx="10515600" cy="3689165"/>
          </a:xfrm>
        </p:spPr>
        <p:txBody>
          <a:bodyPr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Divid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 userDrawn="1"/>
        </p:nvSpPr>
        <p:spPr>
          <a:xfrm>
            <a:off x="0" y="968188"/>
            <a:ext cx="11795760" cy="4757271"/>
          </a:xfrm>
          <a:prstGeom prst="round1Rect">
            <a:avLst>
              <a:gd name="adj" fmla="val 6203"/>
            </a:avLst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5782236"/>
            <a:ext cx="11795760" cy="0"/>
          </a:xfrm>
          <a:prstGeom prst="line">
            <a:avLst/>
          </a:prstGeom>
          <a:ln w="28575">
            <a:solidFill>
              <a:srgbClr val="F68D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487953"/>
            <a:ext cx="10515600" cy="3689165"/>
          </a:xfrm>
        </p:spPr>
        <p:txBody>
          <a:bodyPr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45C490-88DB-4CE2-B689-4254FB43C5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968375"/>
            <a:ext cx="11795125" cy="4757738"/>
          </a:xfrm>
          <a:prstGeom prst="round1Rect">
            <a:avLst>
              <a:gd name="adj" fmla="val 6136"/>
            </a:avLst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5782236"/>
            <a:ext cx="11795760" cy="0"/>
          </a:xfrm>
          <a:prstGeom prst="line">
            <a:avLst/>
          </a:prstGeom>
          <a:ln w="28575">
            <a:solidFill>
              <a:srgbClr val="F68D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487953"/>
            <a:ext cx="10515600" cy="1518294"/>
          </a:xfrm>
        </p:spPr>
        <p:txBody>
          <a:bodyPr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631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eno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9788" y="863601"/>
            <a:ext cx="3932237" cy="1600200"/>
          </a:xfrm>
        </p:spPr>
        <p:txBody>
          <a:bodyPr anchor="t"/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863601"/>
            <a:ext cx="6602412" cy="477519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09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Content 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39020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97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Content Text Plus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31259" cy="39020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326659" y="1825625"/>
            <a:ext cx="5027142" cy="3902075"/>
          </a:xfrm>
          <a:prstGeom prst="round1Rect">
            <a:avLst>
              <a:gd name="adj" fmla="val 9507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Conten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41686" cy="3902075"/>
          </a:xfrm>
        </p:spPr>
        <p:txBody>
          <a:bodyPr numCol="1" spcCol="45720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6212114" y="1825625"/>
            <a:ext cx="5141686" cy="3902075"/>
          </a:xfrm>
        </p:spPr>
        <p:txBody>
          <a:bodyPr numCol="1" spcCol="45720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Content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3902075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2"/>
                </a:solidFill>
              </a:defRPr>
            </a:lvl1pPr>
            <a:lvl2pPr marL="457200" indent="0">
              <a:buNone/>
              <a:defRPr baseline="0">
                <a:solidFill>
                  <a:schemeClr val="tx2"/>
                </a:solidFill>
              </a:defRPr>
            </a:lvl2pPr>
            <a:lvl3pPr marL="914400" indent="0">
              <a:buNone/>
              <a:defRPr baseline="0">
                <a:solidFill>
                  <a:schemeClr val="tx2"/>
                </a:solidFill>
              </a:defRPr>
            </a:lvl3pPr>
            <a:lvl4pPr marL="1371600" indent="0">
              <a:buNone/>
              <a:defRPr baseline="0">
                <a:solidFill>
                  <a:schemeClr val="tx2"/>
                </a:solidFill>
              </a:defRPr>
            </a:lvl4pPr>
            <a:lvl5pPr marL="1828800" indent="0">
              <a:buNone/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Content Head,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838200" y="1690688"/>
            <a:ext cx="10515600" cy="639152"/>
          </a:xfr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044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Content Normal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588724"/>
            <a:ext cx="10515600" cy="901874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03969"/>
            <a:ext cx="10515600" cy="33845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38200" y="1490598"/>
            <a:ext cx="10515600" cy="500062"/>
          </a:xfrm>
        </p:spPr>
        <p:txBody>
          <a:bodyPr anchor="ctr"/>
          <a:lstStyle>
            <a:lvl1pPr marL="0" indent="0">
              <a:buNone/>
              <a:defRPr sz="1800">
                <a:solidFill>
                  <a:srgbClr val="D22630"/>
                </a:solidFill>
              </a:defRPr>
            </a:lvl1pPr>
            <a:lvl2pPr marL="457200" indent="0">
              <a:buNone/>
              <a:defRPr sz="1800">
                <a:solidFill>
                  <a:srgbClr val="FF0000"/>
                </a:solidFill>
              </a:defRPr>
            </a:lvl2pPr>
            <a:lvl3pPr marL="914400" indent="0">
              <a:buNone/>
              <a:defRPr sz="1800">
                <a:solidFill>
                  <a:srgbClr val="FF0000"/>
                </a:solidFill>
              </a:defRPr>
            </a:lvl3pPr>
            <a:lvl4pPr marL="1371600" indent="0">
              <a:buNone/>
              <a:defRPr sz="1800">
                <a:solidFill>
                  <a:srgbClr val="FF0000"/>
                </a:solidFill>
              </a:defRPr>
            </a:lvl4pPr>
            <a:lvl5pPr marL="1828800" indent="0">
              <a:buNone/>
              <a:defRPr sz="1800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5183188" y="863601"/>
            <a:ext cx="6602412" cy="4775199"/>
          </a:xfrm>
          <a:prstGeom prst="round1Rect">
            <a:avLst>
              <a:gd name="adj" fmla="val 9507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9788" y="863601"/>
            <a:ext cx="3932237" cy="1600200"/>
          </a:xfrm>
        </p:spPr>
        <p:txBody>
          <a:bodyPr anchor="t"/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0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3977FD-D5B5-1B4D-BE51-AD40C81B384F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0596230" y="6100061"/>
            <a:ext cx="1232854" cy="489516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35D9220-F71F-D94F-A946-CD90CD51C43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F09CE9E-A32F-A340-A1E9-D0E1287AD52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4649F-D0A1-1147-A0E2-1A82888F10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42569" y="6356350"/>
            <a:ext cx="7630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0EC6E-AC18-014E-8BD2-98DCCEC61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9968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D22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717" r:id="rId4"/>
    <p:sldLayoutId id="2147483715" r:id="rId5"/>
    <p:sldLayoutId id="2147483714" r:id="rId6"/>
    <p:sldLayoutId id="2147483698" r:id="rId7"/>
    <p:sldLayoutId id="2147483718" r:id="rId8"/>
    <p:sldLayoutId id="2147483700" r:id="rId9"/>
    <p:sldLayoutId id="2147483701" r:id="rId10"/>
    <p:sldLayoutId id="2147483720" r:id="rId11"/>
    <p:sldLayoutId id="2147483723" r:id="rId12"/>
    <p:sldLayoutId id="2147483702" r:id="rId13"/>
    <p:sldLayoutId id="2147483707" r:id="rId14"/>
    <p:sldLayoutId id="2147483711" r:id="rId15"/>
    <p:sldLayoutId id="2147483708" r:id="rId16"/>
    <p:sldLayoutId id="2147483721" r:id="rId17"/>
    <p:sldLayoutId id="2147483712" r:id="rId18"/>
    <p:sldLayoutId id="2147483713" r:id="rId19"/>
    <p:sldLayoutId id="2147483719" r:id="rId20"/>
    <p:sldLayoutId id="2147483716" r:id="rId21"/>
    <p:sldLayoutId id="2147483703" r:id="rId22"/>
    <p:sldLayoutId id="2147483704" r:id="rId23"/>
    <p:sldLayoutId id="2147483709" r:id="rId24"/>
    <p:sldLayoutId id="2147483710" r:id="rId25"/>
    <p:sldLayoutId id="2147483722" r:id="rId26"/>
    <p:sldLayoutId id="2147483724" r:id="rId27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004C97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228600" indent="-228600" algn="l" rtl="0" eaLnBrk="1" fontAlgn="base" hangingPunct="1">
        <a:lnSpc>
          <a:spcPct val="100000"/>
        </a:lnSpc>
        <a:spcBef>
          <a:spcPts val="1000"/>
        </a:spcBef>
        <a:spcAft>
          <a:spcPct val="0"/>
        </a:spcAft>
        <a:buClr>
          <a:srgbClr val="D22630"/>
        </a:buClr>
        <a:buFont typeface="Arial" panose="020B0604020202020204" pitchFamily="34" charset="0"/>
        <a:buChar char="•"/>
        <a:defRPr sz="2800" kern="1200">
          <a:solidFill>
            <a:srgbClr val="75787B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Font typeface="Wingdings" charset="2"/>
        <a:buChar char="§"/>
        <a:defRPr sz="2400" kern="1200">
          <a:solidFill>
            <a:srgbClr val="75787B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rgbClr val="75787B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Font typeface="Wingdings" charset="2"/>
        <a:buChar char="§"/>
        <a:defRPr kern="1200">
          <a:solidFill>
            <a:srgbClr val="75787B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5787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04129" y="3518695"/>
            <a:ext cx="4069096" cy="3093431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Life can be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complicated. </a:t>
            </a:r>
            <a:br>
              <a:rPr lang="en-US" sz="1100" b="1" dirty="0">
                <a:solidFill>
                  <a:schemeClr val="bg1"/>
                </a:solidFill>
              </a:rPr>
            </a:br>
            <a:br>
              <a:rPr lang="en-US" sz="1100" b="1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Getting your medications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doesn’t have to be.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0"/>
          <a:stretch/>
        </p:blipFill>
        <p:spPr>
          <a:xfrm>
            <a:off x="1" y="-810940"/>
            <a:ext cx="12192000" cy="7718329"/>
          </a:xfrm>
          <a:prstGeom prst="rect">
            <a:avLst/>
          </a:prstGeom>
        </p:spPr>
      </p:pic>
      <p:sp>
        <p:nvSpPr>
          <p:cNvPr id="2" name="Round Single Corner Rectangle 1"/>
          <p:cNvSpPr/>
          <p:nvPr/>
        </p:nvSpPr>
        <p:spPr>
          <a:xfrm>
            <a:off x="-52208" y="2661627"/>
            <a:ext cx="6203625" cy="3665220"/>
          </a:xfrm>
          <a:prstGeom prst="round1Rect">
            <a:avLst/>
          </a:prstGeom>
          <a:solidFill>
            <a:srgbClr val="BFD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80303" y="2955682"/>
            <a:ext cx="5350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6000" b="1" i="0" dirty="0">
                <a:solidFill>
                  <a:srgbClr val="004C97"/>
                </a:solidFill>
                <a:effectLst/>
                <a:latin typeface="WordVisi_MSFontService"/>
              </a:rPr>
              <a:t>La vida puede ser complicada.</a:t>
            </a:r>
            <a:endParaRPr lang="en-US" sz="5600" b="1" dirty="0">
              <a:solidFill>
                <a:srgbClr val="004C97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2772" y="4842883"/>
            <a:ext cx="5628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S" sz="3600" b="0" i="0" dirty="0">
                <a:solidFill>
                  <a:srgbClr val="004C97"/>
                </a:solidFill>
                <a:effectLst/>
                <a:latin typeface="WordVisi_MSFontService"/>
              </a:rPr>
              <a:t>Obtener sus medicamentos no tiene por qué serlo. </a:t>
            </a:r>
            <a:endParaRPr lang="en-US" sz="3400" dirty="0">
              <a:solidFill>
                <a:srgbClr val="004C97"/>
              </a:solidFill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425" y="5713675"/>
            <a:ext cx="1973193" cy="78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80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Single Corner Rectangle 11"/>
          <p:cNvSpPr/>
          <p:nvPr/>
        </p:nvSpPr>
        <p:spPr>
          <a:xfrm>
            <a:off x="-1" y="0"/>
            <a:ext cx="12247419" cy="7028864"/>
          </a:xfrm>
          <a:prstGeom prst="round1Rect">
            <a:avLst>
              <a:gd name="adj" fmla="val 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55" t="-1" r="-5313" b="-1814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Rectangle 9"/>
          <p:cNvSpPr/>
          <p:nvPr/>
        </p:nvSpPr>
        <p:spPr>
          <a:xfrm>
            <a:off x="-2" y="744590"/>
            <a:ext cx="6605545" cy="3482216"/>
          </a:xfrm>
          <a:prstGeom prst="round1Rect">
            <a:avLst/>
          </a:prstGeom>
          <a:solidFill>
            <a:srgbClr val="BFD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952" y="2251192"/>
            <a:ext cx="6190592" cy="144265"/>
          </a:xfrm>
        </p:spPr>
        <p:txBody>
          <a:bodyPr/>
          <a:lstStyle/>
          <a:p>
            <a:r>
              <a:rPr lang="es-US" sz="5400" b="1" i="0" dirty="0">
                <a:solidFill>
                  <a:srgbClr val="004C97"/>
                </a:solidFill>
                <a:effectLst/>
                <a:latin typeface="WordVisi_MSFontService"/>
              </a:rPr>
              <a:t>¿No puedo hacer una visita? </a:t>
            </a:r>
            <a:br>
              <a:rPr lang="en-US" sz="3200" b="1" dirty="0">
                <a:solidFill>
                  <a:schemeClr val="bg1"/>
                </a:solidFill>
              </a:rPr>
            </a:br>
            <a:br>
              <a:rPr lang="en-US" sz="3200" b="1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4952" y="2582218"/>
            <a:ext cx="58195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0" i="0" dirty="0">
                <a:solidFill>
                  <a:srgbClr val="004C97"/>
                </a:solidFill>
                <a:effectLst/>
                <a:latin typeface="Arial" panose="020B0604020202020204" pitchFamily="34" charset="0"/>
              </a:rPr>
              <a:t>La farmacia física de Genoa </a:t>
            </a:r>
            <a:r>
              <a:rPr lang="es-ES" sz="2400" b="0" i="0" dirty="0" err="1">
                <a:solidFill>
                  <a:srgbClr val="004C97"/>
                </a:solidFill>
                <a:effectLst/>
                <a:latin typeface="Arial" panose="020B0604020202020204" pitchFamily="34" charset="0"/>
              </a:rPr>
              <a:t>Healthcare</a:t>
            </a:r>
            <a:r>
              <a:rPr lang="es-ES" sz="2400" b="0" i="0" dirty="0">
                <a:solidFill>
                  <a:srgbClr val="004C97"/>
                </a:solidFill>
                <a:effectLst/>
                <a:latin typeface="Arial" panose="020B0604020202020204" pitchFamily="34" charset="0"/>
              </a:rPr>
              <a:t> puede enviar sus medicamentos por correo sin costo adicional. </a:t>
            </a:r>
            <a:r>
              <a:rPr lang="es-E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009" y="5753803"/>
            <a:ext cx="1973193" cy="78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31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93F2AA-A3C0-664E-9B4D-746DEFDFC16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3"/>
          <a:stretch/>
        </p:blipFill>
        <p:spPr>
          <a:xfrm>
            <a:off x="1" y="-583750"/>
            <a:ext cx="12192000" cy="7554692"/>
          </a:xfrm>
          <a:prstGeom prst="rect">
            <a:avLst/>
          </a:prstGeom>
        </p:spPr>
      </p:pic>
      <p:sp>
        <p:nvSpPr>
          <p:cNvPr id="14" name="Round Single Corner Rectangle 13"/>
          <p:cNvSpPr/>
          <p:nvPr/>
        </p:nvSpPr>
        <p:spPr>
          <a:xfrm>
            <a:off x="1" y="2468309"/>
            <a:ext cx="6650182" cy="3638573"/>
          </a:xfrm>
          <a:prstGeom prst="round1Rect">
            <a:avLst/>
          </a:prstGeom>
          <a:solidFill>
            <a:srgbClr val="BFD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70067" y="2668011"/>
            <a:ext cx="5285066" cy="1926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ts val="3000"/>
              </a:spcAft>
            </a:pPr>
            <a:r>
              <a:rPr lang="es-US" sz="5400" b="1" i="0" dirty="0">
                <a:solidFill>
                  <a:srgbClr val="004C97"/>
                </a:solidFill>
                <a:effectLst/>
                <a:latin typeface="WordVisi_MSFontService"/>
              </a:rPr>
              <a:t>Le ahorraremos algunas visitas.</a:t>
            </a:r>
            <a:endParaRPr lang="en-US" sz="9600" b="1" dirty="0">
              <a:solidFill>
                <a:srgbClr val="004C97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0068" y="4466142"/>
            <a:ext cx="52850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0" i="0" dirty="0">
                <a:solidFill>
                  <a:srgbClr val="004C97"/>
                </a:solidFill>
                <a:effectLst/>
                <a:latin typeface="Arial" panose="020B0604020202020204" pitchFamily="34" charset="0"/>
              </a:rPr>
              <a:t>La farmacia física de Genoa </a:t>
            </a:r>
            <a:r>
              <a:rPr lang="es-ES" sz="2800" b="0" i="0" dirty="0" err="1">
                <a:solidFill>
                  <a:srgbClr val="004C97"/>
                </a:solidFill>
                <a:effectLst/>
                <a:latin typeface="Arial" panose="020B0604020202020204" pitchFamily="34" charset="0"/>
              </a:rPr>
              <a:t>Healthcare</a:t>
            </a:r>
            <a:r>
              <a:rPr lang="es-ES" sz="2800" b="0" i="0" dirty="0">
                <a:solidFill>
                  <a:srgbClr val="004C97"/>
                </a:solidFill>
                <a:effectLst/>
                <a:latin typeface="Arial" panose="020B0604020202020204" pitchFamily="34" charset="0"/>
              </a:rPr>
              <a:t> puede surtir todos los medicamentos.  </a:t>
            </a:r>
            <a:endParaRPr lang="en-US" sz="4000" dirty="0">
              <a:solidFill>
                <a:srgbClr val="004C97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425" y="5713675"/>
            <a:ext cx="1973193" cy="78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79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1771"/>
          </a:xfrm>
          <a:prstGeom prst="round1Rect">
            <a:avLst>
              <a:gd name="adj" fmla="val 0"/>
            </a:avLst>
          </a:prstGeom>
        </p:spPr>
      </p:pic>
      <p:sp>
        <p:nvSpPr>
          <p:cNvPr id="12" name="Round Single Corner Rectangle 11"/>
          <p:cNvSpPr/>
          <p:nvPr/>
        </p:nvSpPr>
        <p:spPr>
          <a:xfrm>
            <a:off x="-10389" y="2380582"/>
            <a:ext cx="6990309" cy="3826254"/>
          </a:xfrm>
          <a:prstGeom prst="round1Rect">
            <a:avLst/>
          </a:prstGeom>
          <a:solidFill>
            <a:srgbClr val="BFD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84491" y="2491436"/>
            <a:ext cx="6505818" cy="1436323"/>
          </a:xfrm>
        </p:spPr>
        <p:txBody>
          <a:bodyPr/>
          <a:lstStyle/>
          <a:p>
            <a:r>
              <a:rPr lang="es-US" sz="5400" b="1" i="0" dirty="0">
                <a:solidFill>
                  <a:srgbClr val="004C97"/>
                </a:solidFill>
                <a:effectLst/>
                <a:latin typeface="WordVisi_MSFontService"/>
              </a:rPr>
              <a:t>Mantengamos </a:t>
            </a:r>
            <a:br>
              <a:rPr lang="es-US" sz="5400" b="1" i="0" dirty="0">
                <a:solidFill>
                  <a:srgbClr val="004C97"/>
                </a:solidFill>
                <a:effectLst/>
                <a:latin typeface="WordVisi_MSFontService"/>
              </a:rPr>
            </a:br>
            <a:r>
              <a:rPr lang="es-US" sz="5400" b="1" i="0" dirty="0">
                <a:solidFill>
                  <a:srgbClr val="004C97"/>
                </a:solidFill>
                <a:effectLst/>
                <a:latin typeface="WordVisi_MSFontService"/>
              </a:rPr>
              <a:t>el rumbo.</a:t>
            </a:r>
            <a:endParaRPr lang="en-US" sz="7200" b="1" dirty="0">
              <a:solidFill>
                <a:srgbClr val="004C97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9297" y="4034801"/>
            <a:ext cx="62293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S" sz="3200" b="0" i="0" dirty="0">
                <a:solidFill>
                  <a:srgbClr val="004C97"/>
                </a:solidFill>
                <a:effectLst/>
                <a:latin typeface="WordVisi_MSFontService"/>
              </a:rPr>
              <a:t>Nuestro organizador de pastillas llenado previamente le ayudará a tomar la dosis correcta en el momento adecuado.</a:t>
            </a:r>
            <a:endParaRPr lang="en-US" sz="3000" dirty="0">
              <a:solidFill>
                <a:srgbClr val="004C97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662" y="5769515"/>
            <a:ext cx="1649992" cy="65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46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93F2AA-A3C0-664E-9B4D-746DEFDFC16D}" type="slidenum">
              <a:rPr lang="en-US" smtClean="0"/>
              <a:pPr/>
              <a:t>5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94610" y="5975836"/>
            <a:ext cx="3646967" cy="0"/>
          </a:xfrm>
          <a:prstGeom prst="line">
            <a:avLst/>
          </a:prstGeom>
          <a:ln w="19050">
            <a:solidFill>
              <a:srgbClr val="F68D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5" b="14125"/>
          <a:stretch/>
        </p:blipFill>
        <p:spPr>
          <a:xfrm>
            <a:off x="-84735" y="-616806"/>
            <a:ext cx="12276735" cy="7599497"/>
          </a:xfrm>
          <a:prstGeom prst="rect">
            <a:avLst/>
          </a:prstGeom>
        </p:spPr>
      </p:pic>
      <p:sp>
        <p:nvSpPr>
          <p:cNvPr id="14" name="Round Single Corner Rectangle 13"/>
          <p:cNvSpPr/>
          <p:nvPr/>
        </p:nvSpPr>
        <p:spPr>
          <a:xfrm>
            <a:off x="-135066" y="2777029"/>
            <a:ext cx="6120230" cy="3508607"/>
          </a:xfrm>
          <a:prstGeom prst="round1Rect">
            <a:avLst/>
          </a:prstGeom>
          <a:solidFill>
            <a:srgbClr val="BFD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8347" y="4673371"/>
            <a:ext cx="4836861" cy="1387253"/>
          </a:xfrm>
        </p:spPr>
        <p:txBody>
          <a:bodyPr/>
          <a:lstStyle/>
          <a:p>
            <a:r>
              <a:rPr lang="es-US" sz="2400" b="0" i="0" dirty="0">
                <a:solidFill>
                  <a:srgbClr val="004C97"/>
                </a:solidFill>
                <a:effectLst/>
                <a:latin typeface="WordVisi_MSFontService"/>
              </a:rPr>
              <a:t>Nuestra farmacia física acepta la mayoría de los principales seguros, incluidos Medicare y Medicaid. </a:t>
            </a:r>
            <a:endParaRPr lang="en-US" sz="5400" dirty="0">
              <a:solidFill>
                <a:srgbClr val="004C97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278347" y="2955886"/>
            <a:ext cx="4665223" cy="180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US" sz="5400" b="1" i="0" dirty="0">
                <a:solidFill>
                  <a:srgbClr val="004C97"/>
                </a:solidFill>
                <a:effectLst/>
                <a:latin typeface="WordVisi_MSFontService"/>
              </a:rPr>
              <a:t>Atención personalizada.</a:t>
            </a:r>
            <a:endParaRPr lang="en-US" sz="9600" b="1" dirty="0">
              <a:solidFill>
                <a:srgbClr val="004C97"/>
              </a:solidFill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425" y="5713675"/>
            <a:ext cx="1973193" cy="78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11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93F2AA-A3C0-664E-9B4D-746DEFDFC16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7800"/>
          <a:stretch/>
        </p:blipFill>
        <p:spPr>
          <a:xfrm>
            <a:off x="0" y="-290947"/>
            <a:ext cx="12306869" cy="7148947"/>
          </a:xfrm>
          <a:prstGeom prst="rect">
            <a:avLst/>
          </a:prstGeom>
        </p:spPr>
      </p:pic>
      <p:sp>
        <p:nvSpPr>
          <p:cNvPr id="6" name="Round Single Corner Rectangle 5"/>
          <p:cNvSpPr/>
          <p:nvPr/>
        </p:nvSpPr>
        <p:spPr>
          <a:xfrm>
            <a:off x="0" y="2872604"/>
            <a:ext cx="6567802" cy="3329162"/>
          </a:xfrm>
          <a:prstGeom prst="round1Rect">
            <a:avLst/>
          </a:prstGeom>
          <a:solidFill>
            <a:srgbClr val="BFD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357021" y="2810611"/>
            <a:ext cx="5737848" cy="232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US" b="1" i="0" dirty="0">
                <a:solidFill>
                  <a:srgbClr val="004C97"/>
                </a:solidFill>
                <a:effectLst/>
                <a:latin typeface="WordVisi_MSFontService"/>
              </a:rPr>
              <a:t>Sus preguntas. Nuestras respuestas.</a:t>
            </a:r>
            <a:endParaRPr lang="en-US" sz="8000" b="1" dirty="0">
              <a:solidFill>
                <a:srgbClr val="004C97"/>
              </a:solidFill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21438" y="4678895"/>
            <a:ext cx="5737848" cy="138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s-ES" sz="2400" b="0" i="0" dirty="0">
                <a:solidFill>
                  <a:srgbClr val="004C97"/>
                </a:solidFill>
                <a:effectLst/>
                <a:latin typeface="Arial" panose="020B0604020202020204" pitchFamily="34" charset="0"/>
              </a:rPr>
              <a:t>Visite la farmacia física de </a:t>
            </a:r>
            <a:br>
              <a:rPr lang="es-ES" sz="2400" b="0" i="0" dirty="0">
                <a:solidFill>
                  <a:srgbClr val="004C97"/>
                </a:solidFill>
                <a:effectLst/>
                <a:latin typeface="Arial" panose="020B0604020202020204" pitchFamily="34" charset="0"/>
              </a:rPr>
            </a:br>
            <a:r>
              <a:rPr lang="es-ES" sz="2400" b="0" i="0" dirty="0">
                <a:solidFill>
                  <a:srgbClr val="004C97"/>
                </a:solidFill>
                <a:effectLst/>
                <a:latin typeface="Arial" panose="020B0604020202020204" pitchFamily="34" charset="0"/>
              </a:rPr>
              <a:t>Genoa </a:t>
            </a:r>
            <a:r>
              <a:rPr lang="es-ES" sz="2400" b="0" i="0" dirty="0" err="1">
                <a:solidFill>
                  <a:srgbClr val="004C97"/>
                </a:solidFill>
                <a:effectLst/>
                <a:latin typeface="Arial" panose="020B0604020202020204" pitchFamily="34" charset="0"/>
              </a:rPr>
              <a:t>Healthcare</a:t>
            </a:r>
            <a:r>
              <a:rPr lang="es-ES" sz="2400" b="0" i="0" dirty="0">
                <a:solidFill>
                  <a:srgbClr val="004C97"/>
                </a:solidFill>
                <a:effectLst/>
                <a:latin typeface="Arial" panose="020B0604020202020204" pitchFamily="34" charset="0"/>
              </a:rPr>
              <a:t> para obtener más información.</a:t>
            </a:r>
            <a:endParaRPr lang="en-US" sz="5400" dirty="0">
              <a:solidFill>
                <a:srgbClr val="004C9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425" y="5713675"/>
            <a:ext cx="1973193" cy="78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83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93F2AA-A3C0-664E-9B4D-746DEFDFC16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838200" y="888560"/>
            <a:ext cx="10515600" cy="4610100"/>
          </a:xfrm>
        </p:spPr>
        <p:txBody>
          <a:bodyPr/>
          <a:lstStyle/>
          <a:p>
            <a:r>
              <a:rPr lang="en-US" sz="3200" b="1" dirty="0">
                <a:latin typeface="+mn-lt"/>
              </a:rPr>
              <a:t>Genoa Healthcare</a:t>
            </a:r>
            <a:r>
              <a:rPr lang="en-US" sz="1800" b="1" baseline="68000" dirty="0">
                <a:latin typeface="+mn-lt"/>
              </a:rPr>
              <a:t>®</a:t>
            </a:r>
            <a:r>
              <a:rPr lang="en-US" sz="2000" b="1" baseline="68000" dirty="0">
                <a:latin typeface="+mn-lt"/>
              </a:rPr>
              <a:t> </a:t>
            </a:r>
            <a:br>
              <a:rPr lang="en-US" sz="3200" b="1" dirty="0">
                <a:latin typeface="+mn-lt"/>
              </a:rPr>
            </a:br>
            <a:r>
              <a:rPr lang="en-US" sz="2800" dirty="0">
                <a:latin typeface="+mn-lt"/>
              </a:rPr>
              <a:t>[</a:t>
            </a:r>
            <a:r>
              <a:rPr lang="es-US" sz="2800" b="0" i="0" dirty="0">
                <a:effectLst/>
                <a:latin typeface="WordVisi_MSFontService"/>
              </a:rPr>
              <a:t>Dirección</a:t>
            </a:r>
            <a:r>
              <a:rPr lang="en-US" sz="2800" dirty="0">
                <a:latin typeface="+mn-lt"/>
              </a:rPr>
              <a:t>]</a:t>
            </a:r>
            <a:br>
              <a:rPr lang="en-US" sz="2800" dirty="0">
                <a:latin typeface="+mn-lt"/>
              </a:rPr>
            </a:br>
            <a:r>
              <a:rPr lang="es-US" sz="2800" b="0" i="0" dirty="0">
                <a:effectLst/>
                <a:latin typeface="+mn-lt"/>
              </a:rPr>
              <a:t>Teléfono</a:t>
            </a:r>
            <a:r>
              <a:rPr lang="en-US" sz="2800" dirty="0">
                <a:latin typeface="+mn-lt"/>
              </a:rPr>
              <a:t>: (000) 000-0000</a:t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Fax: (000) 000-0000</a:t>
            </a:r>
            <a:br>
              <a:rPr lang="en-US" sz="2800" dirty="0">
                <a:latin typeface="+mn-lt"/>
              </a:rPr>
            </a:br>
            <a:br>
              <a:rPr lang="en-US" sz="3200" dirty="0">
                <a:latin typeface="+mn-lt"/>
              </a:rPr>
            </a:br>
            <a:r>
              <a:rPr lang="es-US" sz="3200" b="1" i="0" dirty="0">
                <a:effectLst/>
                <a:latin typeface="WordVisi_MSFontService"/>
              </a:rPr>
              <a:t>Horario</a:t>
            </a:r>
            <a:r>
              <a:rPr lang="en-US" sz="3200" b="1" dirty="0">
                <a:latin typeface="+mn-lt"/>
              </a:rPr>
              <a:t>: </a:t>
            </a:r>
            <a:br>
              <a:rPr lang="en-US" sz="3200" b="1" dirty="0">
                <a:latin typeface="+mn-lt"/>
              </a:rPr>
            </a:br>
            <a:r>
              <a:rPr lang="en-US" sz="2800" b="0" i="0" dirty="0">
                <a:effectLst/>
                <a:latin typeface="Arial" panose="020B0604020202020204" pitchFamily="34" charset="0"/>
              </a:rPr>
              <a:t>Lunes a viernes:</a:t>
            </a:r>
            <a:r>
              <a:rPr lang="en-US" sz="2800" dirty="0">
                <a:latin typeface="+mn-lt"/>
              </a:rPr>
              <a:t>0am-0pm</a:t>
            </a:r>
            <a:br>
              <a:rPr lang="en-US" sz="2800" dirty="0">
                <a:latin typeface="+mn-lt"/>
              </a:rPr>
            </a:br>
            <a:r>
              <a:rPr lang="es-ES" sz="2800" b="0" i="0" dirty="0">
                <a:effectLst/>
                <a:latin typeface="Arial" panose="020B0604020202020204" pitchFamily="34" charset="0"/>
              </a:rPr>
              <a:t>Cerrado en la hora de almuerzo: </a:t>
            </a:r>
            <a:r>
              <a:rPr lang="en-US" sz="2800" dirty="0">
                <a:latin typeface="+mn-lt"/>
              </a:rPr>
              <a:t>0pm-0pm</a:t>
            </a:r>
          </a:p>
        </p:txBody>
      </p:sp>
    </p:spTree>
    <p:extLst>
      <p:ext uri="{BB962C8B-B14F-4D97-AF65-F5344CB8AC3E}">
        <p14:creationId xmlns:p14="http://schemas.microsoft.com/office/powerpoint/2010/main" val="1896193098"/>
      </p:ext>
    </p:extLst>
  </p:cSld>
  <p:clrMapOvr>
    <a:masterClrMapping/>
  </p:clrMapOvr>
</p:sld>
</file>

<file path=ppt/theme/theme1.xml><?xml version="1.0" encoding="utf-8"?>
<a:theme xmlns:a="http://schemas.openxmlformats.org/drawingml/2006/main" name="Genoa">
  <a:themeElements>
    <a:clrScheme name="Genoa">
      <a:dk1>
        <a:srgbClr val="000000"/>
      </a:dk1>
      <a:lt1>
        <a:srgbClr val="FFFFFF"/>
      </a:lt1>
      <a:dk2>
        <a:srgbClr val="75787B"/>
      </a:dk2>
      <a:lt2>
        <a:srgbClr val="D4D3D1"/>
      </a:lt2>
      <a:accent1>
        <a:srgbClr val="004C97"/>
      </a:accent1>
      <a:accent2>
        <a:srgbClr val="75787B"/>
      </a:accent2>
      <a:accent3>
        <a:srgbClr val="D22630"/>
      </a:accent3>
      <a:accent4>
        <a:srgbClr val="F68D2E"/>
      </a:accent4>
      <a:accent5>
        <a:srgbClr val="007FA3"/>
      </a:accent5>
      <a:accent6>
        <a:srgbClr val="FFFFFF"/>
      </a:accent6>
      <a:hlink>
        <a:srgbClr val="F68D2E"/>
      </a:hlink>
      <a:folHlink>
        <a:srgbClr val="75787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>
          <a:defRPr dirty="0" smtClean="0">
            <a:solidFill>
              <a:srgbClr val="75787B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71-100_Genoa PPT_v500" id="{D4E75ACA-B352-EE4D-BCDD-B9FDD30C422B}" vid="{664098A0-6AC0-BD40-9B48-A3129B3D1F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386</TotalTime>
  <Words>183</Words>
  <Application>Microsoft Office PowerPoint</Application>
  <PresentationFormat>Widescreen</PresentationFormat>
  <Paragraphs>21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Wingdings</vt:lpstr>
      <vt:lpstr>WordVisi_MSFontService</vt:lpstr>
      <vt:lpstr>Genoa</vt:lpstr>
      <vt:lpstr>Life can be  complicated.   Getting your medications  doesn’t have to be.</vt:lpstr>
      <vt:lpstr>¿No puedo hacer una visita?    </vt:lpstr>
      <vt:lpstr>PowerPoint Presentation</vt:lpstr>
      <vt:lpstr>Mantengamos  el rumbo.</vt:lpstr>
      <vt:lpstr>Nuestra farmacia física acepta la mayoría de los principales seguros, incluidos Medicare y Medicaid. </vt:lpstr>
      <vt:lpstr>PowerPoint Presentation</vt:lpstr>
      <vt:lpstr>Genoa Healthcare®  [Dirección] Teléfono: (000) 000-0000 Fax: (000) 000-0000  Horario:  Lunes a viernes:0am-0pm Cerrado en la hora de almuerzo: 0pm-0pm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Genoa</dc:creator>
  <cp:lastModifiedBy>Gilbert, Emily</cp:lastModifiedBy>
  <cp:revision>52</cp:revision>
  <dcterms:created xsi:type="dcterms:W3CDTF">2018-05-07T15:10:50Z</dcterms:created>
  <dcterms:modified xsi:type="dcterms:W3CDTF">2024-03-21T15:57:20Z</dcterms:modified>
</cp:coreProperties>
</file>