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89" r:id="rId2"/>
    <p:sldId id="290" r:id="rId3"/>
    <p:sldId id="291" r:id="rId4"/>
    <p:sldId id="292" r:id="rId5"/>
    <p:sldId id="293" r:id="rId6"/>
    <p:sldId id="296" r:id="rId7"/>
    <p:sldId id="295" r:id="rId8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DFE8"/>
    <a:srgbClr val="007FA3"/>
    <a:srgbClr val="004C97"/>
    <a:srgbClr val="F68D2E"/>
    <a:srgbClr val="75787B"/>
    <a:srgbClr val="D226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4"/>
    <p:restoredTop sz="93574" autoAdjust="0"/>
  </p:normalViewPr>
  <p:slideViewPr>
    <p:cSldViewPr snapToGrid="0" snapToObjects="1">
      <p:cViewPr varScale="1">
        <p:scale>
          <a:sx n="59" d="100"/>
          <a:sy n="59" d="100"/>
        </p:scale>
        <p:origin x="57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86A42A-2387-0D4D-A315-38AC958ECF7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334430-BF38-3742-9ACB-ED71757299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654969-B0A1-C940-8621-28568E7B1CD5}" type="datetimeFigureOut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81688-9FCD-C44A-A1E4-8509154737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023212-4E4F-5748-BA1D-E90DED2727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8F999B2-6518-8A46-8C38-479028AD2F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D493D00-C36A-4842-A474-55130FE05C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9CA682-B4F9-B140-9053-9C2576AEE75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FA07922-F36E-3542-BF42-30E7520DB48A}" type="datetimeFigureOut">
              <a:rPr lang="en-US"/>
              <a:pPr>
                <a:defRPr/>
              </a:pPr>
              <a:t>3/21/2024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6D26780-5ADA-5E48-B28D-E150CBA58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4E1C461-609D-8242-8DBE-11E05DDE5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00D9D-6D1E-404D-8C9D-2B8171B133A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AA3E84-6822-3D43-88B4-278441CA08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112C7601-6B8A-0844-A925-FE6D471163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2C7601-6B8A-0844-A925-FE6D4711636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6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2C7601-6B8A-0844-A925-FE6D4711636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760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12C7601-6B8A-0844-A925-FE6D4711636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075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D4EC2BE-D45A-6141-A4AD-21938EDAB82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08493" y="829012"/>
            <a:ext cx="2280919" cy="905659"/>
          </a:xfrm>
          <a:prstGeom prst="rect">
            <a:avLst/>
          </a:prstGeom>
        </p:spPr>
      </p:pic>
      <p:sp>
        <p:nvSpPr>
          <p:cNvPr id="5" name="Round Single Corner Rectangle 4"/>
          <p:cNvSpPr/>
          <p:nvPr userDrawn="1"/>
        </p:nvSpPr>
        <p:spPr>
          <a:xfrm>
            <a:off x="0" y="2286000"/>
            <a:ext cx="11247120" cy="3474720"/>
          </a:xfrm>
          <a:prstGeom prst="round1Rect">
            <a:avLst>
              <a:gd name="adj" fmla="val 12704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508000" y="2311399"/>
            <a:ext cx="10160000" cy="1625601"/>
          </a:xfrm>
        </p:spPr>
        <p:txBody>
          <a:bodyPr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508000" y="4084638"/>
            <a:ext cx="10160000" cy="1655762"/>
          </a:xfr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836024"/>
            <a:ext cx="1124712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 userDrawn="1"/>
        </p:nvSpPr>
        <p:spPr>
          <a:xfrm>
            <a:off x="10394576" y="5983941"/>
            <a:ext cx="1797424" cy="87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8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13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itle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sz="quarter" idx="10"/>
          </p:nvPr>
        </p:nvSpPr>
        <p:spPr>
          <a:xfrm>
            <a:off x="838200" y="2097088"/>
            <a:ext cx="10515600" cy="3657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itl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Cont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927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Blank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0394576" y="5983941"/>
            <a:ext cx="1797424" cy="8740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Logo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12192000" cy="58941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enoa All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lor Block Content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228600"/>
            <a:ext cx="6096000" cy="5657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80223"/>
            <a:ext cx="5051502" cy="4560849"/>
          </a:xfrm>
        </p:spPr>
        <p:txBody>
          <a:bodyPr anchor="t"/>
          <a:lstStyle>
            <a:lvl1pPr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322740" y="680222"/>
            <a:ext cx="5575611" cy="5206228"/>
          </a:xfrm>
        </p:spPr>
        <p:txBody>
          <a:bodyPr/>
          <a:lstStyle>
            <a:lvl1pPr>
              <a:defRPr sz="2400"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949501"/>
            <a:ext cx="609600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lor Block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228600"/>
            <a:ext cx="6096000" cy="56578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228600"/>
            <a:ext cx="6096000" cy="565785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28650" y="762000"/>
            <a:ext cx="4895850" cy="47434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949501"/>
            <a:ext cx="609600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Full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Intro/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Single Corner Rectangle 5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1652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838200" y="2625725"/>
            <a:ext cx="10515600" cy="2962275"/>
          </a:xfrm>
        </p:spPr>
        <p:txBody>
          <a:bodyPr/>
          <a:lstStyle>
            <a:lvl1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baseline="0">
                <a:solidFill>
                  <a:schemeClr val="bg1"/>
                </a:solidFill>
              </a:defRPr>
            </a:lvl3pPr>
            <a:lvl4pPr>
              <a:defRPr baseline="0">
                <a:solidFill>
                  <a:schemeClr val="bg1"/>
                </a:solidFill>
              </a:defRPr>
            </a:lvl4pPr>
            <a:lvl5pPr>
              <a:defRPr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93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Full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" y="5683624"/>
            <a:ext cx="12192000" cy="1174376"/>
          </a:xfrm>
          <a:solidFill>
            <a:srgbClr val="004C97">
              <a:alpha val="80000"/>
            </a:srgbClr>
          </a:solidFill>
        </p:spPr>
        <p:txBody>
          <a:bodyPr lIns="182880" tIns="182880" rIns="182880" bIns="18288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Full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r>
              <a:rPr lang="en-US" sz="1600" dirty="0"/>
              <a:t>Insert Full Page Image Here</a:t>
            </a:r>
            <a:endParaRPr lang="en-US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1" hasCustomPrompt="1"/>
          </p:nvPr>
        </p:nvSpPr>
        <p:spPr>
          <a:xfrm flipH="1">
            <a:off x="8343898" y="3352801"/>
            <a:ext cx="3848101" cy="3517900"/>
          </a:xfrm>
          <a:prstGeom prst="round1Rect">
            <a:avLst/>
          </a:prstGeom>
          <a:solidFill>
            <a:srgbClr val="004C97">
              <a:alpha val="80000"/>
            </a:srgbClr>
          </a:solidFill>
        </p:spPr>
        <p:txBody>
          <a:bodyPr lIns="182880" tIns="182880" rIns="182880" bIns="182880"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054100" y="1397000"/>
            <a:ext cx="10096500" cy="3683000"/>
          </a:xfrm>
        </p:spPr>
        <p:txBody>
          <a:bodyPr>
            <a:normAutofit/>
          </a:bodyPr>
          <a:lstStyle>
            <a:lvl1pPr algn="ctr">
              <a:defRPr sz="36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878541" y="13449"/>
            <a:ext cx="23263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dirty="0">
                <a:solidFill>
                  <a:srgbClr val="007FA3"/>
                </a:solidFill>
              </a:rPr>
              <a:t>“</a:t>
            </a:r>
          </a:p>
        </p:txBody>
      </p:sp>
      <p:sp>
        <p:nvSpPr>
          <p:cNvPr id="8" name="TextBox 7"/>
          <p:cNvSpPr txBox="1"/>
          <p:nvPr userDrawn="1"/>
        </p:nvSpPr>
        <p:spPr>
          <a:xfrm rot="10800000">
            <a:off x="9765105" y="2290914"/>
            <a:ext cx="232634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0" dirty="0">
                <a:solidFill>
                  <a:srgbClr val="007FA3"/>
                </a:solidFill>
              </a:rPr>
              <a:t>“</a:t>
            </a:r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59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368916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93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007F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368916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 Single Corner Rectangle 4"/>
          <p:cNvSpPr/>
          <p:nvPr userDrawn="1"/>
        </p:nvSpPr>
        <p:spPr>
          <a:xfrm>
            <a:off x="0" y="968188"/>
            <a:ext cx="11795760" cy="4757271"/>
          </a:xfrm>
          <a:prstGeom prst="round1Rect">
            <a:avLst>
              <a:gd name="adj" fmla="val 6203"/>
            </a:avLst>
          </a:prstGeom>
          <a:solidFill>
            <a:srgbClr val="7578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3689165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Divider Slid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45C490-88DB-4CE2-B689-4254FB43C5C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968375"/>
            <a:ext cx="11795125" cy="4757738"/>
          </a:xfrm>
          <a:prstGeom prst="round1Rect">
            <a:avLst>
              <a:gd name="adj" fmla="val 6136"/>
            </a:avLst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Insert Picture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5782236"/>
            <a:ext cx="11795760" cy="0"/>
          </a:xfrm>
          <a:prstGeom prst="line">
            <a:avLst/>
          </a:prstGeom>
          <a:ln w="28575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1487953"/>
            <a:ext cx="10515600" cy="1518294"/>
          </a:xfrm>
        </p:spPr>
        <p:txBody>
          <a:bodyPr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631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o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863601"/>
            <a:ext cx="3932237" cy="1600200"/>
          </a:xfrm>
        </p:spPr>
        <p:txBody>
          <a:bodyPr anchor="t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863601"/>
            <a:ext cx="6602412" cy="477519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09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902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97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ext Plus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31259" cy="3902075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6326659" y="1825625"/>
            <a:ext cx="5027142" cy="3902075"/>
          </a:xfrm>
          <a:prstGeom prst="round1Rect">
            <a:avLst>
              <a:gd name="adj" fmla="val 9507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41686" cy="3902075"/>
          </a:xfrm>
        </p:spPr>
        <p:txBody>
          <a:bodyPr numCol="1" spcCol="45720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0"/>
          </p:nvPr>
        </p:nvSpPr>
        <p:spPr>
          <a:xfrm>
            <a:off x="6212114" y="1825625"/>
            <a:ext cx="5141686" cy="3902075"/>
          </a:xfrm>
        </p:spPr>
        <p:txBody>
          <a:bodyPr numCol="1" spcCol="457200"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515600" cy="3902075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2"/>
                </a:solidFill>
              </a:defRPr>
            </a:lvl1pPr>
            <a:lvl2pPr marL="457200" indent="0">
              <a:buNone/>
              <a:defRPr baseline="0">
                <a:solidFill>
                  <a:schemeClr val="tx2"/>
                </a:solidFill>
              </a:defRPr>
            </a:lvl2pPr>
            <a:lvl3pPr marL="914400" indent="0">
              <a:buNone/>
              <a:defRPr baseline="0">
                <a:solidFill>
                  <a:schemeClr val="tx2"/>
                </a:solidFill>
              </a:defRPr>
            </a:lvl3pPr>
            <a:lvl4pPr marL="1371600" indent="0">
              <a:buNone/>
              <a:defRPr baseline="0">
                <a:solidFill>
                  <a:schemeClr val="tx2"/>
                </a:solidFill>
              </a:defRPr>
            </a:lvl4pPr>
            <a:lvl5pPr marL="1828800" indent="0">
              <a:buNone/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Head,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838200" y="1690688"/>
            <a:ext cx="10515600" cy="639152"/>
          </a:xfrm>
        </p:spPr>
        <p:txBody>
          <a:bodyPr/>
          <a:lstStyle>
            <a:lvl1pPr marL="0" indent="0">
              <a:buFontTx/>
              <a:buNone/>
              <a:defRPr sz="180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04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Content Normal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588724"/>
            <a:ext cx="10515600" cy="901874"/>
          </a:xfrm>
        </p:spPr>
        <p:txBody>
          <a:bodyPr/>
          <a:lstStyle>
            <a:lvl1pPr>
              <a:defRPr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3969"/>
            <a:ext cx="10515600" cy="3384550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38200" y="1490598"/>
            <a:ext cx="10515600" cy="500062"/>
          </a:xfrm>
        </p:spPr>
        <p:txBody>
          <a:bodyPr anchor="ctr"/>
          <a:lstStyle>
            <a:lvl1pPr marL="0" indent="0">
              <a:buNone/>
              <a:defRPr sz="1800">
                <a:solidFill>
                  <a:srgbClr val="D22630"/>
                </a:solidFill>
              </a:defRPr>
            </a:lvl1pPr>
            <a:lvl2pPr marL="457200" indent="0">
              <a:buNone/>
              <a:defRPr sz="1800">
                <a:solidFill>
                  <a:srgbClr val="FF0000"/>
                </a:solidFill>
              </a:defRPr>
            </a:lvl2pPr>
            <a:lvl3pPr marL="914400" indent="0">
              <a:buNone/>
              <a:defRPr sz="1800">
                <a:solidFill>
                  <a:srgbClr val="FF0000"/>
                </a:solidFill>
              </a:defRPr>
            </a:lvl3pPr>
            <a:lvl4pPr marL="1371600" indent="0">
              <a:buNone/>
              <a:defRPr sz="1800">
                <a:solidFill>
                  <a:srgbClr val="FF0000"/>
                </a:solidFill>
              </a:defRPr>
            </a:lvl4pPr>
            <a:lvl5pPr marL="1828800" indent="0">
              <a:buNone/>
              <a:defRPr sz="1800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oa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5183188" y="863601"/>
            <a:ext cx="6602412" cy="4775199"/>
          </a:xfrm>
          <a:prstGeom prst="round1Rect">
            <a:avLst>
              <a:gd name="adj" fmla="val 9507"/>
            </a:avLst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9788" y="863601"/>
            <a:ext cx="3932237" cy="1600200"/>
          </a:xfrm>
        </p:spPr>
        <p:txBody>
          <a:bodyPr anchor="t"/>
          <a:lstStyle>
            <a:lvl1pPr>
              <a:defRPr sz="32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9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F3977FD-D5B5-1B4D-BE51-AD40C81B384F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10596230" y="6100061"/>
            <a:ext cx="1232854" cy="489516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35D9220-F71F-D94F-A946-CD90CD51C43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F09CE9E-A32F-A340-A1E9-D0E1287AD52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4649F-D0A1-1147-A0E2-1A82888F10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942569" y="6356350"/>
            <a:ext cx="7630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30EC6E-AC18-014E-8BD2-98DCCEC61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99685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solidFill>
            <a:srgbClr val="D226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6337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F2AA-A3C0-664E-9B4D-746DEFDFC16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717" r:id="rId4"/>
    <p:sldLayoutId id="2147483715" r:id="rId5"/>
    <p:sldLayoutId id="2147483714" r:id="rId6"/>
    <p:sldLayoutId id="2147483698" r:id="rId7"/>
    <p:sldLayoutId id="2147483718" r:id="rId8"/>
    <p:sldLayoutId id="2147483700" r:id="rId9"/>
    <p:sldLayoutId id="2147483701" r:id="rId10"/>
    <p:sldLayoutId id="2147483720" r:id="rId11"/>
    <p:sldLayoutId id="2147483723" r:id="rId12"/>
    <p:sldLayoutId id="2147483702" r:id="rId13"/>
    <p:sldLayoutId id="2147483707" r:id="rId14"/>
    <p:sldLayoutId id="2147483711" r:id="rId15"/>
    <p:sldLayoutId id="2147483708" r:id="rId16"/>
    <p:sldLayoutId id="2147483721" r:id="rId17"/>
    <p:sldLayoutId id="2147483712" r:id="rId18"/>
    <p:sldLayoutId id="2147483713" r:id="rId19"/>
    <p:sldLayoutId id="2147483719" r:id="rId20"/>
    <p:sldLayoutId id="2147483716" r:id="rId21"/>
    <p:sldLayoutId id="2147483703" r:id="rId22"/>
    <p:sldLayoutId id="2147483704" r:id="rId23"/>
    <p:sldLayoutId id="2147483709" r:id="rId24"/>
    <p:sldLayoutId id="2147483710" r:id="rId25"/>
    <p:sldLayoutId id="2147483722" r:id="rId26"/>
    <p:sldLayoutId id="2147483724" r:id="rId2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rgbClr val="004C97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228600" indent="-228600" algn="l" rtl="0" eaLnBrk="1" fontAlgn="base" hangingPunct="1">
        <a:lnSpc>
          <a:spcPct val="100000"/>
        </a:lnSpc>
        <a:spcBef>
          <a:spcPts val="1000"/>
        </a:spcBef>
        <a:spcAft>
          <a:spcPct val="0"/>
        </a:spcAft>
        <a:buClr>
          <a:srgbClr val="D22630"/>
        </a:buClr>
        <a:buFont typeface="Arial" panose="020B0604020202020204" pitchFamily="34" charset="0"/>
        <a:buChar char="•"/>
        <a:defRPr sz="2800" kern="1200">
          <a:solidFill>
            <a:srgbClr val="75787B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Wingdings" charset="2"/>
        <a:buChar char="§"/>
        <a:defRPr sz="2400" kern="1200">
          <a:solidFill>
            <a:srgbClr val="75787B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rgbClr val="75787B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Wingdings" charset="2"/>
        <a:buChar char="§"/>
        <a:defRPr kern="1200">
          <a:solidFill>
            <a:srgbClr val="75787B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10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5787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04129" y="3518695"/>
            <a:ext cx="4069096" cy="3093431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Life can be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complicated. </a:t>
            </a:r>
            <a:br>
              <a:rPr lang="en-US" sz="1100" b="1" dirty="0">
                <a:solidFill>
                  <a:schemeClr val="bg1"/>
                </a:solidFill>
              </a:rPr>
            </a:br>
            <a:br>
              <a:rPr lang="en-US" sz="1100" b="1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Getting your medications </a:t>
            </a:r>
            <a:br>
              <a:rPr lang="en-US" sz="1400" dirty="0">
                <a:solidFill>
                  <a:schemeClr val="bg1"/>
                </a:solidFill>
              </a:rPr>
            </a:br>
            <a:r>
              <a:rPr lang="en-US" sz="1400" dirty="0">
                <a:solidFill>
                  <a:schemeClr val="bg1"/>
                </a:solidFill>
              </a:rPr>
              <a:t>doesn’t have to be.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0"/>
          <a:stretch/>
        </p:blipFill>
        <p:spPr>
          <a:xfrm>
            <a:off x="1" y="-810940"/>
            <a:ext cx="12192000" cy="7718329"/>
          </a:xfrm>
          <a:prstGeom prst="rect">
            <a:avLst/>
          </a:prstGeom>
        </p:spPr>
      </p:pic>
      <p:sp>
        <p:nvSpPr>
          <p:cNvPr id="2" name="Round Single Corner Rectangle 1"/>
          <p:cNvSpPr/>
          <p:nvPr/>
        </p:nvSpPr>
        <p:spPr>
          <a:xfrm>
            <a:off x="-52208" y="2661627"/>
            <a:ext cx="6203625" cy="3665220"/>
          </a:xfrm>
          <a:prstGeom prst="round1Rect">
            <a:avLst/>
          </a:prstGeom>
          <a:solidFill>
            <a:srgbClr val="BF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80304" y="2955682"/>
            <a:ext cx="50675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600" b="1" dirty="0">
                <a:solidFill>
                  <a:srgbClr val="007FA3"/>
                </a:solidFill>
                <a:latin typeface="+mn-lt"/>
              </a:rPr>
              <a:t>Life can be complicated.</a:t>
            </a:r>
          </a:p>
        </p:txBody>
      </p:sp>
      <p:sp>
        <p:nvSpPr>
          <p:cNvPr id="5" name="Rectangle 4"/>
          <p:cNvSpPr/>
          <p:nvPr/>
        </p:nvSpPr>
        <p:spPr>
          <a:xfrm>
            <a:off x="282772" y="4842883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400" dirty="0">
                <a:solidFill>
                  <a:srgbClr val="007FA3"/>
                </a:solidFill>
                <a:latin typeface="+mj-lt"/>
              </a:rPr>
              <a:t>Getting your medications </a:t>
            </a:r>
          </a:p>
          <a:p>
            <a:r>
              <a:rPr lang="en-US" sz="3400" dirty="0">
                <a:solidFill>
                  <a:srgbClr val="007FA3"/>
                </a:solidFill>
                <a:latin typeface="+mj-lt"/>
              </a:rPr>
              <a:t>doesn’t have to be.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80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 Single Corner Rectangle 11"/>
          <p:cNvSpPr/>
          <p:nvPr/>
        </p:nvSpPr>
        <p:spPr>
          <a:xfrm>
            <a:off x="-1" y="0"/>
            <a:ext cx="12247419" cy="7028864"/>
          </a:xfrm>
          <a:prstGeom prst="round1Rect">
            <a:avLst>
              <a:gd name="adj" fmla="val 0"/>
            </a:avLst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55" t="-1" r="-5313" b="-181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 Single Corner Rectangle 9"/>
          <p:cNvSpPr/>
          <p:nvPr/>
        </p:nvSpPr>
        <p:spPr>
          <a:xfrm>
            <a:off x="-2" y="744590"/>
            <a:ext cx="6605545" cy="3482216"/>
          </a:xfrm>
          <a:prstGeom prst="round1Rect">
            <a:avLst/>
          </a:prstGeom>
          <a:solidFill>
            <a:srgbClr val="BF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4952" y="2174599"/>
            <a:ext cx="6190592" cy="362564"/>
          </a:xfrm>
        </p:spPr>
        <p:txBody>
          <a:bodyPr/>
          <a:lstStyle/>
          <a:p>
            <a:r>
              <a:rPr lang="en-US" sz="5600" b="1" dirty="0">
                <a:solidFill>
                  <a:srgbClr val="007FA3"/>
                </a:solidFill>
                <a:latin typeface="+mn-lt"/>
              </a:rPr>
              <a:t>Can’t stop by? </a:t>
            </a: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br>
              <a:rPr lang="en-US" sz="3600" dirty="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14952" y="2355881"/>
            <a:ext cx="581959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FA3"/>
                </a:solidFill>
              </a:rPr>
              <a:t>Genoa Healthcare’s on-site pharmacy can mail your medications at no additional cost.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009" y="5753803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31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53"/>
          <a:stretch/>
        </p:blipFill>
        <p:spPr>
          <a:xfrm>
            <a:off x="1" y="-583750"/>
            <a:ext cx="12192000" cy="7554692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>
            <a:off x="1" y="2468309"/>
            <a:ext cx="6650182" cy="3638573"/>
          </a:xfrm>
          <a:prstGeom prst="round1Rect">
            <a:avLst/>
          </a:prstGeom>
          <a:solidFill>
            <a:srgbClr val="BF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470067" y="2764781"/>
            <a:ext cx="5285066" cy="192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Aft>
                <a:spcPts val="3000"/>
              </a:spcAft>
            </a:pPr>
            <a:r>
              <a:rPr lang="en-US" sz="5600" b="1" dirty="0">
                <a:solidFill>
                  <a:srgbClr val="007FA3"/>
                </a:solidFill>
              </a:rPr>
              <a:t>We’ll save you some stops.</a:t>
            </a:r>
            <a:endParaRPr lang="en-US" sz="5600" dirty="0">
              <a:solidFill>
                <a:srgbClr val="007FA3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067" y="4691599"/>
            <a:ext cx="66501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FA3"/>
                </a:solidFill>
              </a:rPr>
              <a:t>Genoa Healthcare’s on-site </a:t>
            </a:r>
          </a:p>
          <a:p>
            <a:r>
              <a:rPr lang="en-US" sz="3000" dirty="0">
                <a:solidFill>
                  <a:srgbClr val="007FA3"/>
                </a:solidFill>
              </a:rPr>
              <a:t>pharmacy can fill all medications.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2790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91771"/>
          </a:xfrm>
          <a:prstGeom prst="round1Rect">
            <a:avLst>
              <a:gd name="adj" fmla="val 0"/>
            </a:avLst>
          </a:prstGeom>
        </p:spPr>
      </p:pic>
      <p:sp>
        <p:nvSpPr>
          <p:cNvPr id="12" name="Round Single Corner Rectangle 11"/>
          <p:cNvSpPr/>
          <p:nvPr/>
        </p:nvSpPr>
        <p:spPr>
          <a:xfrm>
            <a:off x="-10389" y="2380582"/>
            <a:ext cx="6990309" cy="3826254"/>
          </a:xfrm>
          <a:prstGeom prst="round1Rect">
            <a:avLst/>
          </a:prstGeom>
          <a:solidFill>
            <a:srgbClr val="BF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75042" y="2777988"/>
            <a:ext cx="6505818" cy="1802273"/>
          </a:xfrm>
        </p:spPr>
        <p:txBody>
          <a:bodyPr/>
          <a:lstStyle/>
          <a:p>
            <a:r>
              <a:rPr lang="en-US" sz="5500" b="1" dirty="0">
                <a:solidFill>
                  <a:srgbClr val="007FA3"/>
                </a:solidFill>
                <a:latin typeface="+mn-lt"/>
              </a:rPr>
              <a:t>Let’s keep you </a:t>
            </a:r>
            <a:br>
              <a:rPr lang="en-US" sz="5500" b="1" dirty="0">
                <a:solidFill>
                  <a:srgbClr val="007FA3"/>
                </a:solidFill>
                <a:latin typeface="+mn-lt"/>
              </a:rPr>
            </a:br>
            <a:r>
              <a:rPr lang="en-US" sz="5500" b="1" dirty="0">
                <a:solidFill>
                  <a:srgbClr val="007FA3"/>
                </a:solidFill>
                <a:latin typeface="+mn-lt"/>
              </a:rPr>
              <a:t>on track.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042" y="4439487"/>
            <a:ext cx="669730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007FA3"/>
                </a:solidFill>
              </a:rPr>
              <a:t>Genoa Healthcare’s pre-filled pill organizer helps you take the right </a:t>
            </a:r>
          </a:p>
          <a:p>
            <a:r>
              <a:rPr lang="en-US" sz="3000" dirty="0">
                <a:solidFill>
                  <a:srgbClr val="007FA3"/>
                </a:solidFill>
              </a:rPr>
              <a:t>dose at the right time.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662" y="5769515"/>
            <a:ext cx="1649992" cy="657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046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>
            <a:off x="94610" y="5975836"/>
            <a:ext cx="3646967" cy="0"/>
          </a:xfrm>
          <a:prstGeom prst="line">
            <a:avLst/>
          </a:prstGeom>
          <a:ln w="19050">
            <a:solidFill>
              <a:srgbClr val="F68D2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5" b="14125"/>
          <a:stretch/>
        </p:blipFill>
        <p:spPr>
          <a:xfrm>
            <a:off x="-84735" y="-616806"/>
            <a:ext cx="12276735" cy="7599497"/>
          </a:xfrm>
          <a:prstGeom prst="rect">
            <a:avLst/>
          </a:prstGeom>
        </p:spPr>
      </p:pic>
      <p:sp>
        <p:nvSpPr>
          <p:cNvPr id="14" name="Round Single Corner Rectangle 13"/>
          <p:cNvSpPr/>
          <p:nvPr/>
        </p:nvSpPr>
        <p:spPr>
          <a:xfrm>
            <a:off x="-135066" y="2777029"/>
            <a:ext cx="6120230" cy="3508607"/>
          </a:xfrm>
          <a:prstGeom prst="round1Rect">
            <a:avLst/>
          </a:prstGeom>
          <a:solidFill>
            <a:srgbClr val="BF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8347" y="4673371"/>
            <a:ext cx="6464415" cy="1387253"/>
          </a:xfrm>
        </p:spPr>
        <p:txBody>
          <a:bodyPr/>
          <a:lstStyle/>
          <a:p>
            <a:r>
              <a:rPr lang="en-US" sz="2800" dirty="0">
                <a:solidFill>
                  <a:srgbClr val="007FA3"/>
                </a:solidFill>
              </a:rPr>
              <a:t>Our on-site pharmacy accepts </a:t>
            </a:r>
            <a:br>
              <a:rPr lang="en-US" sz="2800" dirty="0">
                <a:solidFill>
                  <a:srgbClr val="007FA3"/>
                </a:solidFill>
              </a:rPr>
            </a:br>
            <a:r>
              <a:rPr lang="en-US" sz="2800" dirty="0">
                <a:solidFill>
                  <a:srgbClr val="007FA3"/>
                </a:solidFill>
              </a:rPr>
              <a:t>most major insurances, including </a:t>
            </a:r>
            <a:br>
              <a:rPr lang="en-US" sz="2800" dirty="0">
                <a:solidFill>
                  <a:srgbClr val="007FA3"/>
                </a:solidFill>
              </a:rPr>
            </a:br>
            <a:r>
              <a:rPr lang="en-US" sz="2800" dirty="0">
                <a:solidFill>
                  <a:srgbClr val="007FA3"/>
                </a:solidFill>
              </a:rPr>
              <a:t>Medicare and Medicaid.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 bwMode="auto">
          <a:xfrm>
            <a:off x="278347" y="2955886"/>
            <a:ext cx="4665223" cy="180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500" b="1" dirty="0">
                <a:solidFill>
                  <a:srgbClr val="007FA3"/>
                </a:solidFill>
                <a:latin typeface="+mn-lt"/>
              </a:rPr>
              <a:t>Care that’s customized.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111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6" b="7800"/>
          <a:stretch/>
        </p:blipFill>
        <p:spPr>
          <a:xfrm>
            <a:off x="0" y="-290947"/>
            <a:ext cx="12306869" cy="7148947"/>
          </a:xfrm>
          <a:prstGeom prst="rect">
            <a:avLst/>
          </a:prstGeom>
        </p:spPr>
      </p:pic>
      <p:sp>
        <p:nvSpPr>
          <p:cNvPr id="6" name="Round Single Corner Rectangle 5"/>
          <p:cNvSpPr/>
          <p:nvPr/>
        </p:nvSpPr>
        <p:spPr>
          <a:xfrm>
            <a:off x="0" y="2872604"/>
            <a:ext cx="6567802" cy="3329162"/>
          </a:xfrm>
          <a:prstGeom prst="round1Rect">
            <a:avLst/>
          </a:prstGeom>
          <a:solidFill>
            <a:srgbClr val="BFD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357021" y="2810611"/>
            <a:ext cx="5737848" cy="2322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5500" b="1" dirty="0">
                <a:solidFill>
                  <a:srgbClr val="007FA3"/>
                </a:solidFill>
                <a:latin typeface="+mn-lt"/>
              </a:rPr>
              <a:t>Your questions. Our answers.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21437" y="4678895"/>
            <a:ext cx="6284453" cy="1380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en-US" sz="3200" dirty="0">
                <a:solidFill>
                  <a:srgbClr val="007FA3"/>
                </a:solidFill>
              </a:rPr>
              <a:t>Stop by Genoa Healthcare’s    on-site pharmacy to learn more.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9425" y="5713675"/>
            <a:ext cx="1973193" cy="78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8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493F2AA-A3C0-664E-9B4D-746DEFDFC16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idx="4294967295"/>
          </p:nvPr>
        </p:nvSpPr>
        <p:spPr>
          <a:xfrm>
            <a:off x="838200" y="901065"/>
            <a:ext cx="10515600" cy="4610100"/>
          </a:xfrm>
        </p:spPr>
        <p:txBody>
          <a:bodyPr/>
          <a:lstStyle/>
          <a:p>
            <a:r>
              <a:rPr lang="en-US" sz="3200" b="1" dirty="0">
                <a:solidFill>
                  <a:srgbClr val="004C97"/>
                </a:solidFill>
                <a:latin typeface="+mn-lt"/>
              </a:rPr>
              <a:t>Genoa Healthcare</a:t>
            </a:r>
            <a:r>
              <a:rPr lang="en-US" sz="1800" b="1" baseline="68000" dirty="0">
                <a:solidFill>
                  <a:srgbClr val="004C97"/>
                </a:solidFill>
                <a:latin typeface="+mn-lt"/>
              </a:rPr>
              <a:t>®</a:t>
            </a:r>
            <a:r>
              <a:rPr lang="en-US" sz="2000" b="1" baseline="68000" dirty="0">
                <a:solidFill>
                  <a:srgbClr val="004C97"/>
                </a:solidFill>
                <a:latin typeface="+mn-lt"/>
              </a:rPr>
              <a:t> </a:t>
            </a:r>
            <a:br>
              <a:rPr lang="en-US" sz="3200" b="1" dirty="0">
                <a:solidFill>
                  <a:srgbClr val="004C97"/>
                </a:solidFill>
                <a:latin typeface="+mn-lt"/>
              </a:rPr>
            </a:br>
            <a:r>
              <a:rPr lang="en-US" sz="2800" dirty="0">
                <a:solidFill>
                  <a:srgbClr val="004C97"/>
                </a:solidFill>
                <a:latin typeface="+mn-lt"/>
              </a:rPr>
              <a:t>[Address]</a:t>
            </a:r>
            <a:br>
              <a:rPr lang="en-US" sz="2800" dirty="0">
                <a:solidFill>
                  <a:srgbClr val="004C97"/>
                </a:solidFill>
                <a:latin typeface="+mn-lt"/>
              </a:rPr>
            </a:br>
            <a:r>
              <a:rPr lang="en-US" sz="2800" dirty="0">
                <a:solidFill>
                  <a:srgbClr val="004C97"/>
                </a:solidFill>
                <a:latin typeface="+mn-lt"/>
              </a:rPr>
              <a:t>Phone: (000) 000-0000</a:t>
            </a:r>
            <a:br>
              <a:rPr lang="en-US" sz="2800" dirty="0">
                <a:solidFill>
                  <a:srgbClr val="004C97"/>
                </a:solidFill>
                <a:latin typeface="+mn-lt"/>
              </a:rPr>
            </a:br>
            <a:r>
              <a:rPr lang="en-US" sz="2800" dirty="0">
                <a:solidFill>
                  <a:srgbClr val="004C97"/>
                </a:solidFill>
                <a:latin typeface="+mn-lt"/>
              </a:rPr>
              <a:t>Fax: (000) 000-0000</a:t>
            </a:r>
            <a:br>
              <a:rPr lang="en-US" sz="2800" dirty="0">
                <a:solidFill>
                  <a:srgbClr val="004C97"/>
                </a:solidFill>
                <a:latin typeface="+mn-lt"/>
              </a:rPr>
            </a:br>
            <a:br>
              <a:rPr lang="en-US" sz="3200" dirty="0">
                <a:solidFill>
                  <a:srgbClr val="004C97"/>
                </a:solidFill>
                <a:latin typeface="+mn-lt"/>
              </a:rPr>
            </a:br>
            <a:r>
              <a:rPr lang="en-US" sz="3200" b="1" dirty="0">
                <a:solidFill>
                  <a:srgbClr val="004C97"/>
                </a:solidFill>
                <a:latin typeface="+mn-lt"/>
              </a:rPr>
              <a:t>Hours: </a:t>
            </a:r>
            <a:br>
              <a:rPr lang="en-US" sz="3200" b="1" dirty="0">
                <a:solidFill>
                  <a:srgbClr val="004C97"/>
                </a:solidFill>
                <a:latin typeface="+mn-lt"/>
              </a:rPr>
            </a:br>
            <a:r>
              <a:rPr lang="en-US" sz="2800" dirty="0">
                <a:solidFill>
                  <a:srgbClr val="004C97"/>
                </a:solidFill>
                <a:latin typeface="+mn-lt"/>
              </a:rPr>
              <a:t>Monday-Friday: 0am-0pm</a:t>
            </a:r>
            <a:br>
              <a:rPr lang="en-US" sz="2800" dirty="0">
                <a:solidFill>
                  <a:srgbClr val="004C97"/>
                </a:solidFill>
                <a:latin typeface="+mn-lt"/>
              </a:rPr>
            </a:br>
            <a:r>
              <a:rPr lang="en-US" sz="2800" dirty="0">
                <a:solidFill>
                  <a:srgbClr val="004C97"/>
                </a:solidFill>
                <a:latin typeface="+mn-lt"/>
              </a:rPr>
              <a:t>Closed for Lunch: 0pm-0pm</a:t>
            </a:r>
          </a:p>
        </p:txBody>
      </p:sp>
    </p:spTree>
    <p:extLst>
      <p:ext uri="{BB962C8B-B14F-4D97-AF65-F5344CB8AC3E}">
        <p14:creationId xmlns:p14="http://schemas.microsoft.com/office/powerpoint/2010/main" val="1896193098"/>
      </p:ext>
    </p:extLst>
  </p:cSld>
  <p:clrMapOvr>
    <a:masterClrMapping/>
  </p:clrMapOvr>
</p:sld>
</file>

<file path=ppt/theme/theme1.xml><?xml version="1.0" encoding="utf-8"?>
<a:theme xmlns:a="http://schemas.openxmlformats.org/drawingml/2006/main" name="Genoa">
  <a:themeElements>
    <a:clrScheme name="Genoa">
      <a:dk1>
        <a:srgbClr val="000000"/>
      </a:dk1>
      <a:lt1>
        <a:srgbClr val="FFFFFF"/>
      </a:lt1>
      <a:dk2>
        <a:srgbClr val="75787B"/>
      </a:dk2>
      <a:lt2>
        <a:srgbClr val="D4D3D1"/>
      </a:lt2>
      <a:accent1>
        <a:srgbClr val="004C97"/>
      </a:accent1>
      <a:accent2>
        <a:srgbClr val="75787B"/>
      </a:accent2>
      <a:accent3>
        <a:srgbClr val="D22630"/>
      </a:accent3>
      <a:accent4>
        <a:srgbClr val="F68D2E"/>
      </a:accent4>
      <a:accent5>
        <a:srgbClr val="007FA3"/>
      </a:accent5>
      <a:accent6>
        <a:srgbClr val="FFFFFF"/>
      </a:accent6>
      <a:hlink>
        <a:srgbClr val="F68D2E"/>
      </a:hlink>
      <a:folHlink>
        <a:srgbClr val="75787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noAutofit/>
      </a:bodyPr>
      <a:lstStyle>
        <a:defPPr>
          <a:defRPr dirty="0" smtClean="0">
            <a:solidFill>
              <a:srgbClr val="75787B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71-100_Genoa PPT_v500" id="{D4E75ACA-B352-EE4D-BCDD-B9FDD30C422B}" vid="{664098A0-6AC0-BD40-9B48-A3129B3D1F6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375</TotalTime>
  <Words>165</Words>
  <Application>Microsoft Office PowerPoint</Application>
  <PresentationFormat>Widescreen</PresentationFormat>
  <Paragraphs>24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Genoa</vt:lpstr>
      <vt:lpstr>Life can be  complicated.   Getting your medications  doesn’t have to be.</vt:lpstr>
      <vt:lpstr>Can’t stop by?    </vt:lpstr>
      <vt:lpstr>PowerPoint Presentation</vt:lpstr>
      <vt:lpstr>Let’s keep you  on track.</vt:lpstr>
      <vt:lpstr>Our on-site pharmacy accepts  most major insurances, including  Medicare and Medicaid.</vt:lpstr>
      <vt:lpstr>PowerPoint Presentation</vt:lpstr>
      <vt:lpstr>Genoa Healthcare®  [Address] Phone: (000) 000-0000 Fax: (000) 000-0000  Hours:  Monday-Friday: 0am-0pm Closed for Lunch: 0pm-0pm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Genoa</dc:creator>
  <cp:lastModifiedBy>Gilbert, Emily</cp:lastModifiedBy>
  <cp:revision>52</cp:revision>
  <dcterms:created xsi:type="dcterms:W3CDTF">2018-05-07T15:10:50Z</dcterms:created>
  <dcterms:modified xsi:type="dcterms:W3CDTF">2024-03-21T15:57:43Z</dcterms:modified>
</cp:coreProperties>
</file>